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387" r:id="rId5"/>
    <p:sldId id="285" r:id="rId6"/>
    <p:sldId id="260" r:id="rId7"/>
    <p:sldId id="267" r:id="rId8"/>
    <p:sldId id="406" r:id="rId9"/>
    <p:sldId id="271" r:id="rId10"/>
    <p:sldId id="283" r:id="rId11"/>
    <p:sldId id="448" r:id="rId12"/>
    <p:sldId id="445" r:id="rId13"/>
    <p:sldId id="446" r:id="rId14"/>
    <p:sldId id="447" r:id="rId15"/>
    <p:sldId id="266" r:id="rId16"/>
    <p:sldId id="282" r:id="rId17"/>
    <p:sldId id="262" r:id="rId18"/>
    <p:sldId id="263" r:id="rId19"/>
    <p:sldId id="281" r:id="rId20"/>
    <p:sldId id="268" r:id="rId21"/>
    <p:sldId id="463" r:id="rId22"/>
    <p:sldId id="469" r:id="rId23"/>
    <p:sldId id="331" r:id="rId24"/>
    <p:sldId id="439" r:id="rId25"/>
    <p:sldId id="442" r:id="rId26"/>
    <p:sldId id="440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1218" y="132"/>
      </p:cViewPr>
      <p:guideLst>
        <p:guide orient="horz" pos="2500"/>
        <p:guide pos="39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赛题的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panose="02010600030101010101" pitchFamily="2" charset="-122"/>
              </a:rPr>
              <a:t>团队，我们的作品是图像前景分割软件</a:t>
            </a:r>
            <a:r>
              <a:rPr lang="en-US" altLang="zh-CN" dirty="0">
                <a:ea typeface="宋体" panose="02010600030101010101" pitchFamily="2" charset="-122"/>
              </a:rPr>
              <a:t>Mating Photo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本作品提出了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前景分割模型，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该模型结合了，显著性，门控注意力机制，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和边缘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较好地实现了图像前景分割任务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接下来由我来介绍我们的团队与作品。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panose="02010600030101010101" pitchFamily="2" charset="-122"/>
              </a:rPr>
              <a:t>GRSUL</a:t>
            </a:r>
            <a:r>
              <a:rPr lang="zh-CN" altLang="en-US" dirty="0">
                <a:ea typeface="宋体" panose="02010600030101010101" pitchFamily="2" charset="-122"/>
              </a:rPr>
              <a:t>中引入了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注意力机制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panose="02010600030101010101" pitchFamily="2" charset="-122"/>
              </a:rPr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模块放在每个卷积层之前以达到最优的特征提取效果，该模块的使用使得在图像特征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提取过程中更加注意主体部分，这也是我们的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能够在多主体，透明主体，小物体主体的图像上有较好分割效果的原因。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最后我们还优化了损失函数的使用，采用全局</a:t>
            </a:r>
            <a:r>
              <a:rPr lang="en-US" altLang="zh-CN" dirty="0"/>
              <a:t>Loss</a:t>
            </a:r>
            <a:r>
              <a:rPr lang="zh-CN" altLang="en-US" dirty="0">
                <a:ea typeface="宋体" panose="02010600030101010101" pitchFamily="2" charset="-122"/>
              </a:rPr>
              <a:t>，边缘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的多损失优化方式，对图像的边缘和主体部分都进行了有针对性的训练。这也是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能够在发丝，遮挡主体，颜色接近背景色，镂空主体的图像上有较好分割结果的原因。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推理框架，将训练好的模型转化成</a:t>
            </a:r>
            <a:r>
              <a:rPr lang="en-US" altLang="zh-CN" dirty="0" err="1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可用的</a:t>
            </a:r>
            <a:r>
              <a:rPr lang="en-US" altLang="zh-CN" dirty="0" err="1">
                <a:ea typeface="宋体" panose="02010600030101010101" pitchFamily="2" charset="-122"/>
              </a:rPr>
              <a:t>ie</a:t>
            </a:r>
            <a:r>
              <a:rPr lang="zh-CN" altLang="en-US" dirty="0">
                <a:ea typeface="宋体" panose="02010600030101010101" pitchFamily="2" charset="-122"/>
              </a:rPr>
              <a:t>模型，使用</a:t>
            </a:r>
            <a:r>
              <a:rPr lang="en-US" altLang="zh-CN" dirty="0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编写推理代码，生成动态链接库，最后在</a:t>
            </a:r>
            <a:r>
              <a:rPr lang="en-US" altLang="zh-CN" dirty="0" err="1">
                <a:ea typeface="宋体" panose="02010600030101010101" pitchFamily="2" charset="-122"/>
              </a:rPr>
              <a:t>pyqt</a:t>
            </a:r>
            <a:r>
              <a:rPr lang="zh-CN" altLang="en-US" dirty="0">
                <a:ea typeface="宋体" panose="02010600030101010101" pitchFamily="2" charset="-122"/>
              </a:rPr>
              <a:t>编写的界面中引入动态链接库，完成图像推理。接下来，我来介绍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的优点与展望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我们的模型属于轻量型模型，模型大小仅为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，单张图片的推理时间约为</a:t>
            </a:r>
            <a:r>
              <a:rPr lang="en-US" altLang="zh-CN" dirty="0"/>
              <a:t>1s</a:t>
            </a:r>
            <a:endParaRPr lang="en-US" altLang="zh-CN" dirty="0"/>
          </a:p>
          <a:p>
            <a:r>
              <a:rPr lang="zh-CN" altLang="en-US" dirty="0">
                <a:ea typeface="宋体" panose="02010600030101010101" pitchFamily="2" charset="-122"/>
              </a:rPr>
              <a:t>引入了</a:t>
            </a:r>
            <a:r>
              <a:rPr lang="en-US" altLang="zh-CN" dirty="0">
                <a:ea typeface="宋体" panose="02010600030101010101" pitchFamily="2" charset="-122"/>
              </a:rPr>
              <a:t>GCT</a:t>
            </a:r>
            <a:r>
              <a:rPr lang="zh-CN" altLang="en-US" dirty="0">
                <a:ea typeface="宋体" panose="02010600030101010101" pitchFamily="2" charset="-122"/>
              </a:rPr>
              <a:t>门控注意力机制，分割结果能包含更多的显著主体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使用边缘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有针对性地对图像边缘进行训练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采用了</a:t>
            </a:r>
            <a:r>
              <a:rPr lang="en-US" altLang="zh-CN" dirty="0" err="1">
                <a:ea typeface="宋体" panose="02010600030101010101" pitchFamily="2" charset="-122"/>
              </a:rPr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推理框架，并实现了软件打包，可以在任意一台</a:t>
            </a:r>
            <a:r>
              <a:rPr lang="en-US" altLang="zh-CN" dirty="0">
                <a:ea typeface="宋体" panose="02010600030101010101" pitchFamily="2" charset="-122"/>
              </a:rPr>
              <a:t>windows</a:t>
            </a:r>
            <a:r>
              <a:rPr lang="zh-CN" altLang="en-US" dirty="0">
                <a:ea typeface="宋体" panose="02010600030101010101" pitchFamily="2" charset="-122"/>
              </a:rPr>
              <a:t>设备上运行。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在本作品中还有一些值得改进的地方，</a:t>
            </a:r>
            <a:endParaRPr lang="zh-CN" altLang="en-US" dirty="0"/>
          </a:p>
          <a:p>
            <a:r>
              <a:rPr lang="zh-CN" altLang="en-US" dirty="0">
                <a:ea typeface="宋体" panose="02010600030101010101" pitchFamily="2" charset="-122"/>
              </a:rPr>
              <a:t>我们的作品受限与</a:t>
            </a:r>
            <a:r>
              <a:rPr lang="en-US" altLang="zh-CN" dirty="0" err="1">
                <a:ea typeface="宋体" panose="02010600030101010101" pitchFamily="2" charset="-122"/>
              </a:rPr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推理框架，暂时只支持因特尔设备。对此我们的拟解决方案是采用不同的推理框架，使其能够适应不同的设备。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接着是，对于颜色完全融入背景，以至人眼都难以分辨的主体，本算法可能无法有较好的表现，希望在后面的研究中能够找到相应的解决方案。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U2GE-NET</a:t>
            </a:r>
            <a:r>
              <a:rPr lang="zh-CN" altLang="en-US" dirty="0"/>
              <a:t>为轻量级模型，大小仅为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，单张图片的处理时间不到</a:t>
            </a:r>
            <a:r>
              <a:rPr lang="en-US" altLang="zh-CN" dirty="0"/>
              <a:t>1s</a:t>
            </a:r>
            <a:r>
              <a:rPr lang="zh-CN" altLang="en-US" dirty="0"/>
              <a:t>，经过我们的计算</a:t>
            </a:r>
            <a:r>
              <a:rPr lang="en-US" altLang="zh-CN" dirty="0"/>
              <a:t>MIOU</a:t>
            </a:r>
            <a:r>
              <a:rPr lang="zh-CN" altLang="en-US" dirty="0"/>
              <a:t>为</a:t>
            </a:r>
            <a:r>
              <a:rPr lang="en-US" altLang="zh-CN" dirty="0"/>
              <a:t>0.794</a:t>
            </a:r>
            <a:r>
              <a:rPr lang="zh-CN" altLang="en-US" dirty="0"/>
              <a:t>，我们还改进网络，引入了注意力机制，也修改了训练策略，添加</a:t>
            </a:r>
            <a:r>
              <a:rPr lang="en-US" altLang="zh-CN" dirty="0" err="1"/>
              <a:t>i</a:t>
            </a:r>
            <a:r>
              <a:rPr lang="zh-CN" altLang="en-US" dirty="0"/>
              <a:t>边缘</a:t>
            </a:r>
            <a:r>
              <a:rPr lang="en-US" altLang="zh-CN" dirty="0"/>
              <a:t>Loss</a:t>
            </a:r>
            <a:r>
              <a:rPr lang="zh-CN" altLang="en-US" dirty="0"/>
              <a:t>和</a:t>
            </a:r>
            <a:r>
              <a:rPr lang="en-US" altLang="zh-CN" dirty="0" err="1"/>
              <a:t>iouloss</a:t>
            </a:r>
            <a:r>
              <a:rPr lang="zh-CN" altLang="en-US" dirty="0"/>
              <a:t>进行优化。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这是我们计算的各项指标，对比与同类型算法</a:t>
            </a:r>
            <a:r>
              <a:rPr lang="en-US" altLang="zh-CN" dirty="0"/>
              <a:t>u2netp</a:t>
            </a:r>
            <a:r>
              <a:rPr lang="zh-CN" altLang="en-US" dirty="0"/>
              <a:t>，我们的</a:t>
            </a:r>
            <a:r>
              <a:rPr lang="en-US" altLang="zh-CN" dirty="0"/>
              <a:t>u2ge-net</a:t>
            </a:r>
            <a:r>
              <a:rPr lang="zh-CN" altLang="en-US" dirty="0"/>
              <a:t>在各项指标上都明显优于</a:t>
            </a:r>
            <a:r>
              <a:rPr lang="en-US" altLang="zh-CN" dirty="0"/>
              <a:t>u2netp</a:t>
            </a:r>
            <a:r>
              <a:rPr lang="zh-CN" altLang="en-US" dirty="0"/>
              <a:t>，最后我们展示企业提供的</a:t>
            </a:r>
            <a:r>
              <a:rPr lang="en-US" altLang="zh-CN" dirty="0"/>
              <a:t>23</a:t>
            </a:r>
            <a:r>
              <a:rPr lang="zh-CN" altLang="en-US" dirty="0"/>
              <a:t>张测试图像的分割结果。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这是我们的团队成员和成员之间的分工。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我们的作品讲解环节到此结束，接下来是作品演示环节，打开我们的</a:t>
            </a:r>
            <a:r>
              <a:rPr lang="en-US" altLang="zh-CN" dirty="0" err="1"/>
              <a:t>gui</a:t>
            </a:r>
            <a:r>
              <a:rPr lang="zh-CN" altLang="en-US" dirty="0"/>
              <a:t>界面，点击选择图片，选择图像，即可选择我们要推理的图像，点击开始推理即可开始推理，推理结束后会显示推理时间，点击查看掩码，可以查看原图的</a:t>
            </a:r>
            <a:r>
              <a:rPr lang="en-US" altLang="zh-CN" dirty="0"/>
              <a:t>mask</a:t>
            </a:r>
            <a:r>
              <a:rPr lang="zh-CN" altLang="en-US" dirty="0"/>
              <a:t>，点击查看抠图，可以查看当前图像的前景分割结果。我们的作品演示到此结束，谢谢各位评委，请各位评委指教。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ppt</a:t>
            </a:r>
            <a:r>
              <a:rPr lang="zh-CN" altLang="en-US" dirty="0"/>
              <a:t>演示到此结束，下面是实体演示，打开我们的</a:t>
            </a:r>
            <a:r>
              <a:rPr lang="en-US" altLang="zh-CN" dirty="0"/>
              <a:t>Matting photo</a:t>
            </a:r>
            <a:r>
              <a:rPr lang="zh-CN" altLang="en-US" dirty="0"/>
              <a:t>，点击选择原图，选择图像，选择我们要推理的图像，点击开始推理，即可开始推理，推理结束后会显示单张图像的推理时间。</a:t>
            </a:r>
            <a:r>
              <a:rPr lang="en-US" altLang="zh-CN" dirty="0"/>
              <a:t>(</a:t>
            </a:r>
            <a:r>
              <a:rPr lang="zh-CN" altLang="en-US" dirty="0"/>
              <a:t>除此之外</a:t>
            </a:r>
            <a:r>
              <a:rPr lang="en-US" altLang="zh-CN" dirty="0"/>
              <a:t>,</a:t>
            </a:r>
            <a:r>
              <a:rPr lang="zh-CN" altLang="en-US" dirty="0"/>
              <a:t>这个随缘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我们作品提出的</a:t>
            </a:r>
            <a:r>
              <a:rPr lang="en-US" altLang="zh-CN" dirty="0"/>
              <a:t>U2GENET</a:t>
            </a:r>
            <a:r>
              <a:rPr lang="zh-CN" altLang="en-US" dirty="0"/>
              <a:t>模型对大部分主体都有较好的分割结果，不论是</a:t>
            </a:r>
            <a:endParaRPr lang="zh-CN" altLang="en-US" dirty="0"/>
          </a:p>
          <a:p>
            <a:r>
              <a:rPr lang="zh-CN" altLang="en-US" dirty="0"/>
              <a:t>单对象主体，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发丝与类发丝，</a:t>
            </a:r>
            <a:endParaRPr lang="zh-CN" altLang="en-US" dirty="0"/>
          </a:p>
          <a:p>
            <a:r>
              <a:rPr lang="zh-CN" altLang="en-US" dirty="0"/>
              <a:t>多对象主体，</a:t>
            </a:r>
            <a:endParaRPr lang="zh-CN" altLang="en-US" dirty="0"/>
          </a:p>
          <a:p>
            <a:r>
              <a:rPr lang="zh-CN" altLang="en-US" dirty="0"/>
              <a:t>主题部分被遮挡，</a:t>
            </a:r>
            <a:endParaRPr lang="zh-CN" altLang="en-US" dirty="0"/>
          </a:p>
          <a:p>
            <a:r>
              <a:rPr lang="zh-CN" altLang="en-US" dirty="0"/>
              <a:t>主体颜色接近背景色，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小物体主题，</a:t>
            </a:r>
            <a:endParaRPr lang="zh-CN" altLang="en-US" dirty="0"/>
          </a:p>
          <a:p>
            <a:r>
              <a:rPr lang="zh-CN" altLang="en-US" dirty="0"/>
              <a:t>还是半透明主体</a:t>
            </a:r>
            <a:endParaRPr lang="zh-CN" altLang="en-US" dirty="0"/>
          </a:p>
          <a:p>
            <a:r>
              <a:rPr lang="zh-CN" altLang="en-US" dirty="0"/>
              <a:t>我们的分割算法都有较好的分割结果。</a:t>
            </a:r>
            <a:endParaRPr lang="zh-CN" altLang="en-US" dirty="0"/>
          </a:p>
          <a:p>
            <a:r>
              <a:rPr lang="zh-CN" altLang="en-US" dirty="0"/>
              <a:t>此外，我们的算法对于</a:t>
            </a:r>
            <a:r>
              <a:rPr lang="en-US" altLang="zh-CN" dirty="0"/>
              <a:t>4K</a:t>
            </a:r>
            <a:r>
              <a:rPr lang="zh-CN" altLang="en-US" dirty="0">
                <a:ea typeface="宋体" panose="02010600030101010101" pitchFamily="2" charset="-122"/>
              </a:rPr>
              <a:t>以上的图像也有较快的推理速度，经过测试单张</a:t>
            </a:r>
            <a:r>
              <a:rPr lang="en-US" altLang="zh-CN" dirty="0">
                <a:ea typeface="宋体" panose="02010600030101010101" pitchFamily="2" charset="-122"/>
              </a:rPr>
              <a:t>4K</a:t>
            </a:r>
            <a:r>
              <a:rPr lang="zh-CN" altLang="en-US" dirty="0">
                <a:ea typeface="宋体" panose="02010600030101010101" pitchFamily="2" charset="-122"/>
              </a:rPr>
              <a:t>图的推理时间仅为</a:t>
            </a:r>
            <a:r>
              <a:rPr lang="en-US" altLang="zh-CN" dirty="0">
                <a:ea typeface="宋体" panose="02010600030101010101" pitchFamily="2" charset="-122"/>
              </a:rPr>
              <a:t>1s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panose="02010600030101010101" pitchFamily="2" charset="-122"/>
              </a:rPr>
              <a:t>网络，该网络沿用了</a:t>
            </a:r>
            <a:r>
              <a:rPr lang="en-US" altLang="zh-CN" dirty="0">
                <a:ea typeface="宋体" panose="02010600030101010101" pitchFamily="2" charset="-122"/>
              </a:rPr>
              <a:t>U2net</a:t>
            </a:r>
            <a:r>
              <a:rPr lang="zh-CN" altLang="en-US" dirty="0">
                <a:ea typeface="宋体" panose="02010600030101010101" pitchFamily="2" charset="-122"/>
              </a:rPr>
              <a:t>的设计模式，是一个两层嵌套的</a:t>
            </a:r>
            <a:r>
              <a:rPr lang="en-US" altLang="zh-CN" dirty="0">
                <a:ea typeface="宋体" panose="02010600030101010101" pitchFamily="2" charset="-122"/>
              </a:rPr>
              <a:t>U</a:t>
            </a:r>
            <a:r>
              <a:rPr lang="zh-CN" altLang="en-US" dirty="0">
                <a:ea typeface="宋体" panose="02010600030101010101" pitchFamily="2" charset="-122"/>
              </a:rPr>
              <a:t>型结构，共</a:t>
            </a:r>
            <a:r>
              <a:rPr lang="en-US" altLang="zh-CN" dirty="0">
                <a:ea typeface="宋体" panose="02010600030101010101" pitchFamily="2" charset="-122"/>
              </a:rPr>
              <a:t>11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模块。我们的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模块的具体内容如右边的结构所示。在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中，前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GRUL</a:t>
            </a:r>
            <a:r>
              <a:rPr lang="zh-CN" altLang="en-US" dirty="0">
                <a:ea typeface="宋体" panose="02010600030101010101" pitchFamily="2" charset="-122"/>
              </a:rPr>
              <a:t>模块作为编码器</a:t>
            </a:r>
            <a:r>
              <a:rPr lang="en-US" altLang="zh-CN" dirty="0">
                <a:ea typeface="宋体" panose="02010600030101010101" pitchFamily="2" charset="-122"/>
              </a:rPr>
              <a:t>(Encoder)</a:t>
            </a:r>
            <a:r>
              <a:rPr lang="zh-CN" altLang="en-US" dirty="0">
                <a:ea typeface="宋体" panose="02010600030101010101" pitchFamily="2" charset="-122"/>
              </a:rPr>
              <a:t>提取图像的特征信息，后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GRSUL</a:t>
            </a:r>
            <a:r>
              <a:rPr lang="zh-CN" altLang="en-US" dirty="0">
                <a:ea typeface="宋体" panose="02010600030101010101" pitchFamily="2" charset="-122"/>
              </a:rPr>
              <a:t>模块作为解码器</a:t>
            </a:r>
            <a:r>
              <a:rPr lang="en-US" altLang="zh-CN" dirty="0">
                <a:ea typeface="宋体" panose="02010600030101010101" pitchFamily="2" charset="-122"/>
              </a:rPr>
              <a:t>(Decoder)</a:t>
            </a:r>
            <a:r>
              <a:rPr lang="zh-CN" altLang="en-US" dirty="0">
                <a:ea typeface="宋体" panose="02010600030101010101" pitchFamily="2" charset="-122"/>
              </a:rPr>
              <a:t>融合编码器提取的信息，并生成对应尺度的掩码（</a:t>
            </a:r>
            <a:r>
              <a:rPr lang="en-US" altLang="zh-CN" dirty="0">
                <a:ea typeface="宋体" panose="02010600030101010101" pitchFamily="2" charset="-122"/>
              </a:rPr>
              <a:t>mask</a:t>
            </a:r>
            <a:r>
              <a:rPr lang="zh-CN" altLang="en-US" dirty="0">
                <a:ea typeface="宋体" panose="02010600030101010101" pitchFamily="2" charset="-122"/>
              </a:rPr>
              <a:t>），最终将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r>
              <a:rPr lang="zh-CN" altLang="en-US" dirty="0">
                <a:ea typeface="宋体" panose="02010600030101010101" pitchFamily="2" charset="-122"/>
              </a:rPr>
              <a:t>拼接，采用</a:t>
            </a:r>
            <a:r>
              <a:rPr lang="en-US" altLang="zh-CN" dirty="0">
                <a:ea typeface="宋体" panose="02010600030101010101" pitchFamily="2" charset="-122"/>
              </a:rPr>
              <a:t>1x1</a:t>
            </a:r>
            <a:r>
              <a:rPr lang="zh-CN" altLang="en-US" dirty="0">
                <a:ea typeface="宋体" panose="02010600030101010101" pitchFamily="2" charset="-122"/>
              </a:rPr>
              <a:t>卷积输出最终的掩码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png"/><Relationship Id="rId7" Type="http://schemas.openxmlformats.org/officeDocument/2006/relationships/image" Target="../media/image51.jpeg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jpe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0" Type="http://schemas.openxmlformats.org/officeDocument/2006/relationships/notesSlide" Target="../notesSlides/notesSlide21.xml"/><Relationship Id="rId2" Type="http://schemas.openxmlformats.org/officeDocument/2006/relationships/image" Target="../media/image57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73.png"/><Relationship Id="rId17" Type="http://schemas.openxmlformats.org/officeDocument/2006/relationships/image" Target="../media/image72.jpe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jpe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jpe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jpeg"/><Relationship Id="rId7" Type="http://schemas.openxmlformats.org/officeDocument/2006/relationships/image" Target="../media/image79.jpe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0" Type="http://schemas.openxmlformats.org/officeDocument/2006/relationships/notesSlide" Target="../notesSlides/notesSlide22.xml"/><Relationship Id="rId2" Type="http://schemas.openxmlformats.org/officeDocument/2006/relationships/image" Target="../media/image74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90.jpeg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87.png"/><Relationship Id="rId14" Type="http://schemas.openxmlformats.org/officeDocument/2006/relationships/image" Target="../media/image86.png"/><Relationship Id="rId13" Type="http://schemas.openxmlformats.org/officeDocument/2006/relationships/image" Target="../media/image85.jpe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92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105.png"/><Relationship Id="rId17" Type="http://schemas.openxmlformats.org/officeDocument/2006/relationships/image" Target="../media/image104.png"/><Relationship Id="rId16" Type="http://schemas.openxmlformats.org/officeDocument/2006/relationships/image" Target="../media/image103.jpeg"/><Relationship Id="rId15" Type="http://schemas.openxmlformats.org/officeDocument/2006/relationships/image" Target="../media/image73.png"/><Relationship Id="rId14" Type="http://schemas.openxmlformats.org/officeDocument/2006/relationships/image" Target="../media/image72.jpeg"/><Relationship Id="rId13" Type="http://schemas.openxmlformats.org/officeDocument/2006/relationships/image" Target="../media/image71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9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112.jpe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jpe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jpeg"/><Relationship Id="rId1" Type="http://schemas.openxmlformats.org/officeDocument/2006/relationships/image" Target="../media/image106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jpe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tags" Target="../tags/tag1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jpe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4263886" cy="1272143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  <a:endParaRPr lang="en-US" altLang="zh-CN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  <a:endParaRPr lang="zh-CN" alt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8764" y="5355692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19315" y="601154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2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  <a:endParaRPr lang="en-US" altLang="zh-CN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  <a:endParaRPr lang="en-US" altLang="zh-CN" sz="14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  <a:endParaRPr lang="zh-CN" altLang="en-US" sz="8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  <a:endParaRPr lang="en-US" altLang="zh-CN" b="1" baseline="-10000" dirty="0">
              <a:solidFill>
                <a:schemeClr val="bg1"/>
              </a:solidFill>
            </a:endParaRP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26365" y="6543040"/>
            <a:ext cx="1285430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GCT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</a:rPr>
              <a:t>：</a:t>
            </a:r>
            <a:r>
              <a:rPr lang="zh-CN" sz="1100" dirty="0">
                <a:solidFill>
                  <a:schemeClr val="bg1">
                    <a:lumMod val="85000"/>
                  </a:schemeClr>
                </a:solidFill>
              </a:rPr>
              <a:t> Yang Z ,  Zhu L ,  Wu Y , et al. Gated Channel Transformation for Visual Recognition[C]// 2020 IEEE/CVF Conference on Computer Vision and Pattern Recognition (CVPR). IEEE, 2020.</a:t>
            </a:r>
            <a:endParaRPr lang="zh-CN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backward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sz="1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274845" y="1724142"/>
            <a:ext cx="3281362" cy="2571949"/>
            <a:chOff x="874713" y="3115638"/>
            <a:chExt cx="3281362" cy="2571949"/>
          </a:xfrm>
        </p:grpSpPr>
        <p:sp>
          <p:nvSpPr>
            <p:cNvPr id="16" name="矩形 15"/>
            <p:cNvSpPr/>
            <p:nvPr/>
          </p:nvSpPr>
          <p:spPr>
            <a:xfrm>
              <a:off x="874713" y="3677812"/>
              <a:ext cx="3281362" cy="2009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0.469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0.</a:t>
              </a:r>
              <a:r>
                <a:rPr lang="en-US" b="1" dirty="0">
                  <a:solidFill>
                    <a:srgbClr val="FF0000"/>
                  </a:solidFill>
                  <a:cs typeface="+mn-ea"/>
                  <a:sym typeface="+mn-lt"/>
                </a:rPr>
                <a:t>207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0.858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，处理速度突出。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58533" y="311563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4040" y="4463532"/>
            <a:ext cx="3166110" cy="1510030"/>
            <a:chOff x="989648" y="3143578"/>
            <a:chExt cx="3166110" cy="1510030"/>
          </a:xfrm>
        </p:grpSpPr>
        <p:sp>
          <p:nvSpPr>
            <p:cNvPr id="19" name="矩形 18"/>
            <p:cNvSpPr/>
            <p:nvPr/>
          </p:nvSpPr>
          <p:spPr>
            <a:xfrm>
              <a:off x="1079818" y="3677613"/>
              <a:ext cx="307594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分割的图像包含更多的显著性主体。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89648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61948" y="1758432"/>
            <a:ext cx="3281362" cy="1805504"/>
            <a:chOff x="874713" y="3143578"/>
            <a:chExt cx="3281362" cy="1805504"/>
          </a:xfrm>
        </p:grpSpPr>
        <p:sp>
          <p:nvSpPr>
            <p:cNvPr id="22" name="矩形 21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14101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078788" y="4200007"/>
            <a:ext cx="3281362" cy="1719779"/>
            <a:chOff x="874713" y="3229303"/>
            <a:chExt cx="3281362" cy="1719779"/>
          </a:xfrm>
        </p:grpSpPr>
        <p:sp>
          <p:nvSpPr>
            <p:cNvPr id="25" name="矩形 24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7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MB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6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914101" y="32293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28" name="文本框 27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4463415"/>
            <a:ext cx="1849755" cy="1178560"/>
          </a:xfrm>
          <a:prstGeom prst="rect">
            <a:avLst/>
          </a:prstGeom>
        </p:spPr>
      </p:pic>
      <p:pic>
        <p:nvPicPr>
          <p:cNvPr id="31" name="图片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" y="4463415"/>
            <a:ext cx="1880870" cy="130492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32" name="图片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20" y="2258060"/>
            <a:ext cx="1951355" cy="1138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513965"/>
            <a:ext cx="2189480" cy="95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指标达成情况与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463411"/>
            <a:ext cx="3881120" cy="70474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Placeholder 3"/>
          <p:cNvSpPr txBox="1"/>
          <p:nvPr/>
        </p:nvSpPr>
        <p:spPr>
          <a:xfrm>
            <a:off x="685819" y="1187759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  <a:endParaRPr lang="zh-CN" altLang="en-US" sz="6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428793"/>
            <a:ext cx="3456305" cy="75860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452692"/>
            <a:ext cx="3916680" cy="7607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  <a:endParaRPr lang="en-US" altLang="zh-CN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5425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  <a:endParaRPr lang="zh-CN" altLang="en-US" sz="2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49024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799465" y="1889125"/>
          <a:ext cx="10763250" cy="3724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650"/>
                <a:gridCol w="2152650"/>
                <a:gridCol w="2152650"/>
                <a:gridCol w="2152650"/>
                <a:gridCol w="2152650"/>
              </a:tblGrid>
              <a:tr h="1241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b="1" dirty="0">
                          <a:solidFill>
                            <a:schemeClr val="bg1"/>
                          </a:solidFill>
                        </a:rPr>
                        <a:t>模型</a:t>
                      </a:r>
                      <a:endParaRPr lang="zh-CN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BIoU</a:t>
                      </a:r>
                      <a:endParaRPr lang="en-US" altLang="zh-CN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36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en-US" sz="3600" b="1" baseline="-2500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sz="36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241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8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GE-Net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(our)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0.665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0.869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241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800" b="1" baseline="30000" dirty="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  <a:endParaRPr lang="en-US" sz="2800" b="1" dirty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0.737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0.610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0.818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68935" y="6423025"/>
            <a:ext cx="11918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</a:rPr>
              <a:t>BIoU</a:t>
            </a:r>
            <a:r>
              <a:rPr lang="zh-CN" altLang="en-US" sz="1400">
                <a:solidFill>
                  <a:schemeClr val="bg1"/>
                </a:solidFill>
              </a:rPr>
              <a:t>（</a:t>
            </a:r>
            <a:r>
              <a:rPr lang="en-US" altLang="zh-CN" sz="1400">
                <a:solidFill>
                  <a:schemeClr val="bg1"/>
                </a:solidFill>
              </a:rPr>
              <a:t>Boundary IoU</a:t>
            </a:r>
            <a:r>
              <a:rPr lang="zh-CN" altLang="en-US" sz="1400">
                <a:solidFill>
                  <a:schemeClr val="bg1"/>
                </a:solidFill>
              </a:rPr>
              <a:t>）：Cheng B ,  Girshick R , P Dollár, et al. Boundary IoU: Improving Object-Centric Image Segmentation Evaluation[J].  2021.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7350" y="2102485"/>
            <a:ext cx="202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</a:rPr>
              <a:t>U2netp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495" y="4899660"/>
            <a:ext cx="1548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sz="2400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GE-Net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5" name="图片 34" descr="photo_2021-05-26_09-53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880" y="4514215"/>
            <a:ext cx="3063240" cy="20364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869805" y="3707765"/>
            <a:ext cx="938530" cy="2524125"/>
            <a:chOff x="10499" y="5867"/>
            <a:chExt cx="1670" cy="4499"/>
          </a:xfrm>
        </p:grpSpPr>
        <p:pic>
          <p:nvPicPr>
            <p:cNvPr id="32" name="图片 31" descr="photo_2021-05-26_09-19-16"/>
            <p:cNvPicPr>
              <a:picLocks noChangeAspect="1"/>
            </p:cNvPicPr>
            <p:nvPr/>
          </p:nvPicPr>
          <p:blipFill>
            <a:blip r:embed="rId2"/>
            <a:srcRect l="25466" t="17084" r="36034"/>
            <a:stretch>
              <a:fillRect/>
            </a:stretch>
          </p:blipFill>
          <p:spPr>
            <a:xfrm>
              <a:off x="10499" y="5867"/>
              <a:ext cx="1670" cy="449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565" y="6006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819640" y="766445"/>
            <a:ext cx="932180" cy="2437765"/>
            <a:chOff x="10436" y="1273"/>
            <a:chExt cx="1652" cy="4342"/>
          </a:xfrm>
        </p:grpSpPr>
        <p:pic>
          <p:nvPicPr>
            <p:cNvPr id="6" name="图片 5" descr="photo_2021-05-26_08-29-51"/>
            <p:cNvPicPr>
              <a:picLocks noChangeAspect="1"/>
            </p:cNvPicPr>
            <p:nvPr/>
          </p:nvPicPr>
          <p:blipFill>
            <a:blip r:embed="rId3"/>
            <a:srcRect l="24943" t="18104" r="36096"/>
            <a:stretch>
              <a:fillRect/>
            </a:stretch>
          </p:blipFill>
          <p:spPr>
            <a:xfrm>
              <a:off x="10436" y="1273"/>
              <a:ext cx="1652" cy="4343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11538" y="1304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3" name="图片 32" descr="photo_2021-05-26_09-53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880" y="2477770"/>
            <a:ext cx="3063240" cy="2036445"/>
          </a:xfrm>
          <a:prstGeom prst="rect">
            <a:avLst/>
          </a:prstGeom>
        </p:spPr>
      </p:pic>
      <p:pic>
        <p:nvPicPr>
          <p:cNvPr id="34" name="图片 33" descr="photo_2021-05-26_09-53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485" y="457835"/>
            <a:ext cx="3048635" cy="201993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668645" y="3707130"/>
            <a:ext cx="3961130" cy="2526665"/>
            <a:chOff x="9047" y="6121"/>
            <a:chExt cx="5938" cy="37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1" y="6121"/>
              <a:ext cx="4164" cy="3787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9047" y="6121"/>
              <a:ext cx="2349" cy="3788"/>
              <a:chOff x="10550" y="6628"/>
              <a:chExt cx="2170" cy="4019"/>
            </a:xfrm>
          </p:grpSpPr>
          <p:pic>
            <p:nvPicPr>
              <p:cNvPr id="36" name="图片 35" descr="photo_2021-05-26_09-03-23"/>
              <p:cNvPicPr>
                <a:picLocks noChangeAspect="1"/>
              </p:cNvPicPr>
              <p:nvPr/>
            </p:nvPicPr>
            <p:blipFill>
              <a:blip r:embed="rId7"/>
              <a:srcRect l="16065" t="5078" r="7148"/>
              <a:stretch>
                <a:fillRect/>
              </a:stretch>
            </p:blipFill>
            <p:spPr>
              <a:xfrm>
                <a:off x="10550" y="6628"/>
                <a:ext cx="2170" cy="4019"/>
              </a:xfrm>
              <a:prstGeom prst="rect">
                <a:avLst/>
              </a:prstGeom>
            </p:spPr>
          </p:pic>
          <p:sp>
            <p:nvSpPr>
              <p:cNvPr id="40" name="矩形 39"/>
              <p:cNvSpPr/>
              <p:nvPr/>
            </p:nvSpPr>
            <p:spPr>
              <a:xfrm>
                <a:off x="11242" y="9893"/>
                <a:ext cx="788" cy="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62295" y="777240"/>
            <a:ext cx="3900170" cy="2451100"/>
            <a:chOff x="9135" y="736"/>
            <a:chExt cx="5849" cy="367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rcRect b="3584"/>
            <a:stretch>
              <a:fillRect/>
            </a:stretch>
          </p:blipFill>
          <p:spPr>
            <a:xfrm>
              <a:off x="11154" y="736"/>
              <a:ext cx="3831" cy="3676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9135" y="736"/>
              <a:ext cx="2434" cy="3676"/>
              <a:chOff x="10550" y="2355"/>
              <a:chExt cx="2230" cy="3977"/>
            </a:xfrm>
          </p:grpSpPr>
          <p:pic>
            <p:nvPicPr>
              <p:cNvPr id="37" name="图片 36" descr="photo_2021-05-26_09-03-105"/>
              <p:cNvPicPr>
                <a:picLocks noChangeAspect="1"/>
              </p:cNvPicPr>
              <p:nvPr/>
            </p:nvPicPr>
            <p:blipFill>
              <a:blip r:embed="rId9"/>
              <a:srcRect l="15191" t="5981" r="5807"/>
              <a:stretch>
                <a:fillRect/>
              </a:stretch>
            </p:blipFill>
            <p:spPr>
              <a:xfrm>
                <a:off x="10550" y="2355"/>
                <a:ext cx="2231" cy="3977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11291" y="5624"/>
                <a:ext cx="788" cy="7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165" y="782320"/>
            <a:ext cx="1132840" cy="24460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3265" y="3707130"/>
            <a:ext cx="105664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5065" y="3014345"/>
            <a:ext cx="1906270" cy="14312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61950" y="948690"/>
            <a:ext cx="5756910" cy="2012950"/>
            <a:chOff x="626" y="1395"/>
            <a:chExt cx="9066" cy="3170"/>
          </a:xfrm>
        </p:grpSpPr>
        <p:pic>
          <p:nvPicPr>
            <p:cNvPr id="6" name="图片 5" descr="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" y="1833"/>
              <a:ext cx="2354" cy="2316"/>
            </a:xfrm>
            <a:prstGeom prst="rect">
              <a:avLst/>
            </a:prstGeom>
          </p:spPr>
        </p:pic>
        <p:pic>
          <p:nvPicPr>
            <p:cNvPr id="9" name="图片 8" descr="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" y="1805"/>
              <a:ext cx="2355" cy="2352"/>
            </a:xfrm>
            <a:prstGeom prst="rect">
              <a:avLst/>
            </a:prstGeom>
          </p:spPr>
        </p:pic>
        <p:pic>
          <p:nvPicPr>
            <p:cNvPr id="19" name="图片 18" descr="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" y="1395"/>
              <a:ext cx="3168" cy="3170"/>
            </a:xfrm>
            <a:prstGeom prst="rect">
              <a:avLst/>
            </a:prstGeom>
          </p:spPr>
        </p:pic>
      </p:grpSp>
      <p:pic>
        <p:nvPicPr>
          <p:cNvPr id="24" name="图片 23" descr="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815" y="3094990"/>
            <a:ext cx="1690370" cy="127000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935" y="3091815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59986" y="1112128"/>
            <a:ext cx="5568092" cy="1749324"/>
            <a:chOff x="9174" y="3866"/>
            <a:chExt cx="10424" cy="3275"/>
          </a:xfrm>
        </p:grpSpPr>
        <p:pic>
          <p:nvPicPr>
            <p:cNvPr id="2" name="图片 1" descr="0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4" y="4039"/>
              <a:ext cx="3098" cy="3098"/>
            </a:xfrm>
            <a:prstGeom prst="rect">
              <a:avLst/>
            </a:prstGeom>
          </p:spPr>
        </p:pic>
        <p:pic>
          <p:nvPicPr>
            <p:cNvPr id="18" name="图片 17" descr="0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911" y="3970"/>
              <a:ext cx="3026" cy="3134"/>
            </a:xfrm>
            <a:prstGeom prst="rect">
              <a:avLst/>
            </a:prstGeom>
          </p:spPr>
        </p:pic>
        <p:pic>
          <p:nvPicPr>
            <p:cNvPr id="4" name="图片 3" descr="0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26" y="3866"/>
              <a:ext cx="3472" cy="3275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21615" y="2639695"/>
            <a:ext cx="5820410" cy="1757680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10" name="图片 9" descr="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11" name="图片 10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725" y="2461260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705" y="234251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178550" y="2712085"/>
            <a:ext cx="5827395" cy="1540510"/>
            <a:chOff x="9738" y="1825"/>
            <a:chExt cx="8726" cy="2094"/>
          </a:xfrm>
        </p:grpSpPr>
        <p:pic>
          <p:nvPicPr>
            <p:cNvPr id="8" name="图片 7" descr="0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38" y="2003"/>
              <a:ext cx="2674" cy="1748"/>
            </a:xfrm>
            <a:prstGeom prst="rect">
              <a:avLst/>
            </a:prstGeom>
          </p:spPr>
        </p:pic>
        <p:pic>
          <p:nvPicPr>
            <p:cNvPr id="2" name="图片 1" descr="0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996" y="1997"/>
              <a:ext cx="2674" cy="1754"/>
            </a:xfrm>
            <a:prstGeom prst="rect">
              <a:avLst/>
            </a:prstGeom>
          </p:spPr>
        </p:pic>
        <p:pic>
          <p:nvPicPr>
            <p:cNvPr id="3" name="图片 2" descr="0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323" y="1825"/>
              <a:ext cx="3141" cy="2094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212205" y="4972050"/>
            <a:ext cx="5967095" cy="1538605"/>
            <a:chOff x="10111" y="4537"/>
            <a:chExt cx="9089" cy="2192"/>
          </a:xfrm>
        </p:grpSpPr>
        <p:pic>
          <p:nvPicPr>
            <p:cNvPr id="7" name="图片 6" descr="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76" y="4537"/>
              <a:ext cx="2924" cy="2193"/>
            </a:xfrm>
            <a:prstGeom prst="rect">
              <a:avLst/>
            </a:prstGeom>
          </p:spPr>
        </p:pic>
        <p:pic>
          <p:nvPicPr>
            <p:cNvPr id="9" name="图片 8" descr="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231" y="4627"/>
              <a:ext cx="2614" cy="1961"/>
            </a:xfrm>
            <a:prstGeom prst="rect">
              <a:avLst/>
            </a:prstGeom>
          </p:spPr>
        </p:pic>
        <p:pic>
          <p:nvPicPr>
            <p:cNvPr id="74" name="图片 73" descr="1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11" y="4627"/>
              <a:ext cx="2678" cy="20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09245" y="535940"/>
            <a:ext cx="5226050" cy="1651000"/>
            <a:chOff x="820" y="4575"/>
            <a:chExt cx="8230" cy="2600"/>
          </a:xfrm>
        </p:grpSpPr>
        <p:pic>
          <p:nvPicPr>
            <p:cNvPr id="21" name="图片 20" descr="0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0" y="4575"/>
              <a:ext cx="1949" cy="2600"/>
            </a:xfrm>
            <a:prstGeom prst="rect">
              <a:avLst/>
            </a:prstGeom>
          </p:spPr>
        </p:pic>
        <p:pic>
          <p:nvPicPr>
            <p:cNvPr id="4" name="图片 3" descr="0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01" y="4575"/>
              <a:ext cx="1949" cy="2600"/>
            </a:xfrm>
            <a:prstGeom prst="rect">
              <a:avLst/>
            </a:prstGeom>
          </p:spPr>
        </p:pic>
        <p:pic>
          <p:nvPicPr>
            <p:cNvPr id="6" name="图片 5" descr="0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150" y="4607"/>
              <a:ext cx="1900" cy="2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42380" y="2813685"/>
            <a:ext cx="5913120" cy="1508125"/>
            <a:chOff x="9405" y="7792"/>
            <a:chExt cx="9934" cy="2534"/>
          </a:xfrm>
        </p:grpSpPr>
        <p:pic>
          <p:nvPicPr>
            <p:cNvPr id="2" name="图片 1" descr="0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5" y="7865"/>
              <a:ext cx="3274" cy="2352"/>
            </a:xfrm>
            <a:prstGeom prst="rect">
              <a:avLst/>
            </a:prstGeom>
          </p:spPr>
        </p:pic>
        <p:pic>
          <p:nvPicPr>
            <p:cNvPr id="24" name="图片 23" descr="0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840" y="7886"/>
              <a:ext cx="3160" cy="2380"/>
            </a:xfrm>
            <a:prstGeom prst="rect">
              <a:avLst/>
            </a:prstGeom>
          </p:spPr>
        </p:pic>
        <p:pic>
          <p:nvPicPr>
            <p:cNvPr id="31" name="图片 30" descr="0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705" y="7792"/>
              <a:ext cx="3635" cy="2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3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8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9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0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92893" y="40318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待分割的图像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672422" y="40292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软件前端交互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模型载入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395705" y="40342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图像前处理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174694" y="40318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模型推理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696906" y="40292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图像后处理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265164" y="4028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前景图像掩码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359458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28354" y="3458242"/>
            <a:ext cx="1360072" cy="3307445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20664" y="3185725"/>
            <a:ext cx="1362907" cy="3849644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167163" y="6149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前景分离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715" y="97155"/>
            <a:ext cx="11882120" cy="6666865"/>
            <a:chOff x="409" y="153"/>
            <a:chExt cx="18712" cy="10499"/>
          </a:xfrm>
        </p:grpSpPr>
        <p:sp>
          <p:nvSpPr>
            <p:cNvPr id="9" name="立方体 8"/>
            <p:cNvSpPr/>
            <p:nvPr/>
          </p:nvSpPr>
          <p:spPr>
            <a:xfrm>
              <a:off x="7902" y="9917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8545" y="9917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  <a:endPara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  <a:endPara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  <a:endPara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  <a:endPara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  <a:endParaRPr lang="en-US" altLang="zh-CN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  <a:endParaRPr lang="en-US" altLang="zh-CN" sz="14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47561"/>
                  <a:gd name="adj2" fmla="val 53826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B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  <a:endPara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endParaRP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  <a:endParaRPr lang="en-US" altLang="zh-CN" sz="900" b="1" baseline="-25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  <a:endParaRPr lang="en-US" altLang="zh-CN" sz="9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12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  <a:endParaRPr lang="en-US" altLang="zh-CN" sz="5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  <a:endParaRPr lang="en-US" altLang="zh-CN" sz="8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6816" y="10055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/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43510" y="6628130"/>
            <a:ext cx="132473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ts val="1080"/>
              </a:lnSpc>
            </a:pPr>
            <a:r>
              <a:rPr lang="en-US" altLang="zh-CN" sz="1000" kern="1000" spc="-20" dirty="0">
                <a:solidFill>
                  <a:schemeClr val="bg1"/>
                </a:solidFill>
                <a:uFillTx/>
              </a:rPr>
              <a:t>U</a:t>
            </a:r>
            <a:r>
              <a:rPr lang="en-US" altLang="zh-CN" sz="1000" kern="1000" spc="-20" baseline="30000" dirty="0">
                <a:solidFill>
                  <a:schemeClr val="bg1"/>
                </a:solidFill>
                <a:uFillTx/>
              </a:rPr>
              <a:t>2-</a:t>
            </a:r>
            <a:r>
              <a:rPr lang="en-US" altLang="zh-CN" sz="1000" kern="1000" spc="-20" dirty="0">
                <a:solidFill>
                  <a:schemeClr val="bg1"/>
                </a:solidFill>
                <a:uFillTx/>
                <a:sym typeface="+mn-ea"/>
              </a:rPr>
              <a:t>net,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U</a:t>
            </a:r>
            <a:r>
              <a:rPr lang="en-US" altLang="zh-CN" sz="900" kern="1000" spc="-20" baseline="30000" dirty="0">
                <a:solidFill>
                  <a:schemeClr val="bg1"/>
                </a:solidFill>
                <a:uFillTx/>
                <a:sym typeface="+mn-ea"/>
              </a:rPr>
              <a:t>2-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netp   </a:t>
            </a:r>
            <a:r>
              <a:rPr lang="zh-CN" altLang="en-US" sz="900" kern="1000" spc="-20" dirty="0">
                <a:solidFill>
                  <a:schemeClr val="bg1"/>
                </a:solidFill>
                <a:uFillTx/>
                <a:sym typeface="+mn-ea"/>
              </a:rPr>
              <a:t>： Qin X ,  Zhang Z ,  Huang C , et al. U^2-Net: Going Deeper with Nested U-Structure for Salient Object Detection[J]. arXiv, 2020.</a:t>
            </a:r>
            <a:endParaRPr lang="zh-CN" altLang="en-US" sz="900" kern="1000" spc="-2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0712121058"/>
  <p:tag name="MH_LIBRARY" val="GRAPHIC"/>
  <p:tag name="MH_ORDER" val="Freeform 96"/>
</p:tagLst>
</file>

<file path=ppt/tags/tag11.xml><?xml version="1.0" encoding="utf-8"?>
<p:tagLst xmlns:p="http://schemas.openxmlformats.org/presentationml/2006/main">
  <p:tag name="MH" val="20170712121058"/>
  <p:tag name="MH_LIBRARY" val="GRAPHIC"/>
  <p:tag name="MH_ORDER" val="Oval 64"/>
</p:tagLst>
</file>

<file path=ppt/tags/tag12.xml><?xml version="1.0" encoding="utf-8"?>
<p:tagLst xmlns:p="http://schemas.openxmlformats.org/presentationml/2006/main">
  <p:tag name="MH" val="20170712121058"/>
  <p:tag name="MH_LIBRARY" val="GRAPHIC"/>
  <p:tag name="MH_ORDER" val="Freeform 92"/>
</p:tagLst>
</file>

<file path=ppt/tags/tag13.xml><?xml version="1.0" encoding="utf-8"?>
<p:tagLst xmlns:p="http://schemas.openxmlformats.org/presentationml/2006/main">
  <p:tag name="MH" val="20170712121058"/>
  <p:tag name="MH_LIBRARY" val="GRAPHIC"/>
  <p:tag name="MH_ORDER" val="Oval 46"/>
</p:tagLst>
</file>

<file path=ppt/tags/tag14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p="http://schemas.openxmlformats.org/presentationml/2006/main">
  <p:tag name="KSO_WM_UNIT_TABLE_BEAUTIFY" val="smartTable{da3b493b-0dde-4c28-b2d1-f9378935497e}"/>
  <p:tag name="TABLE_ENDDRAG_ORIGIN_RECT" val="847*293"/>
  <p:tag name="TABLE_ENDDRAG_RECT" val="36*151*847*293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p="http://schemas.openxmlformats.org/presentationml/2006/main">
  <p:tag name="MH" val="20170712121058"/>
  <p:tag name="MH_LIBRARY" val="GRAPHIC"/>
  <p:tag name="MH_ORDER" val="Freeform 94"/>
</p:tagLst>
</file>

<file path=ppt/tags/tag7.xml><?xml version="1.0" encoding="utf-8"?>
<p:tagLst xmlns:p="http://schemas.openxmlformats.org/presentationml/2006/main">
  <p:tag name="MH" val="20170712121058"/>
  <p:tag name="MH_LIBRARY" val="GRAPHIC"/>
  <p:tag name="MH_ORDER" val="Oval 5"/>
</p:tagLst>
</file>

<file path=ppt/tags/tag8.xml><?xml version="1.0" encoding="utf-8"?>
<p:tagLst xmlns:p="http://schemas.openxmlformats.org/presentationml/2006/main">
  <p:tag name="MH" val="20170712121058"/>
  <p:tag name="MH_LIBRARY" val="GRAPHIC"/>
  <p:tag name="MH_ORDER" val="Freeform 95"/>
</p:tagLst>
</file>

<file path=ppt/tags/tag9.xml><?xml version="1.0" encoding="utf-8"?>
<p:tagLst xmlns:p="http://schemas.openxmlformats.org/presentationml/2006/main">
  <p:tag name="MH" val="20170712121058"/>
  <p:tag name="MH_LIBRARY" val="GRAPHIC"/>
  <p:tag name="MH_ORDER" val="Oval 55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2914</Words>
  <Application>WPS 演示</Application>
  <PresentationFormat>宽屏</PresentationFormat>
  <Paragraphs>477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Times New Roman</vt:lpstr>
      <vt:lpstr>Arial Unicode MS</vt:lpstr>
      <vt:lpstr>等线</vt:lpstr>
      <vt:lpstr>Calibri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Black Friday</cp:lastModifiedBy>
  <cp:revision>179</cp:revision>
  <dcterms:created xsi:type="dcterms:W3CDTF">2021-05-18T12:20:00Z</dcterms:created>
  <dcterms:modified xsi:type="dcterms:W3CDTF">2021-05-27T02:39:53Z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2052-11.1.0.10495</vt:lpwstr>
  </property>
</Properties>
</file>